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A301E9-6ECB-48F2-B13B-216BC2E3C8EC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40DB90-3CE6-45FB-A20A-5C26CB4983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8600" y="3886200"/>
            <a:ext cx="480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DR. ARUNA. E. PRASAD. </a:t>
            </a:r>
            <a:r>
              <a:rPr lang="en-US" sz="2400" b="1" i="1" dirty="0" smtClean="0"/>
              <a:t>MD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In-charge, Preventive Oncology</a:t>
            </a:r>
          </a:p>
          <a:p>
            <a:r>
              <a:rPr lang="en-US" sz="2400" dirty="0" smtClean="0"/>
              <a:t>Co-Principal Investigator, HBCR</a:t>
            </a:r>
          </a:p>
          <a:p>
            <a:r>
              <a:rPr lang="en-US" sz="2400" dirty="0" smtClean="0"/>
              <a:t>Dept. of Oncology</a:t>
            </a:r>
          </a:p>
          <a:p>
            <a:r>
              <a:rPr lang="en-US" sz="2400" dirty="0" smtClean="0"/>
              <a:t>VIMS &amp; RC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7200" y="637804"/>
            <a:ext cx="8229600" cy="2209800"/>
          </a:xfrm>
          <a:prstGeom prst="roundRect">
            <a:avLst/>
          </a:prstGeom>
          <a:ln w="28575"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PANEL DISCUSSION ON CANCER SCREENING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76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91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u="sng" dirty="0">
                <a:latin typeface="Times New Roman" pitchFamily="18" charset="0"/>
                <a:cs typeface="Times New Roman" pitchFamily="18" charset="0"/>
              </a:rPr>
              <a:t>Flow-Chart of Screening for Cervical Cancer Management Programme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effectLst/>
              </a:rPr>
              <a:t> </a:t>
            </a:r>
            <a:r>
              <a:rPr lang="en-US" dirty="0" smtClean="0">
                <a:effectLst/>
              </a:rPr>
              <a:t> </a:t>
            </a:r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 smtClean="0"/>
              <a:t> </a:t>
            </a:r>
            <a:endParaRPr lang="en-US" dirty="0" smtClean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r>
              <a:rPr lang="en-IN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00400" y="457200"/>
            <a:ext cx="1981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TARGET POPULATION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>
            <a:stCxn id="5" idx="4"/>
          </p:cNvCxnSpPr>
          <p:nvPr/>
        </p:nvCxnSpPr>
        <p:spPr>
          <a:xfrm>
            <a:off x="4191000" y="15240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86100" y="1828800"/>
            <a:ext cx="2209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AWARENESS &amp; MOTIVATION FOR SCREENING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206833" y="25908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109851" y="2895600"/>
            <a:ext cx="2209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PRIMARY HEALTH CENTRE SCREENING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180114" y="35814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95400" y="38862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95400" y="38862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4600" y="3886200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Arrow 15"/>
          <p:cNvSpPr/>
          <p:nvPr/>
        </p:nvSpPr>
        <p:spPr>
          <a:xfrm>
            <a:off x="5638800" y="2057400"/>
            <a:ext cx="6858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5638800" y="3107334"/>
            <a:ext cx="6858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05600" y="2057400"/>
            <a:ext cx="1981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 WORKERS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05600" y="2993034"/>
            <a:ext cx="2057400" cy="588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TRAINED STAFF NURSES + ANM’s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4206339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4177557"/>
            <a:ext cx="1981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SCREEN POSITIVE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95400" y="4587339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0500" y="4891643"/>
            <a:ext cx="2552700" cy="1203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 TEST RESULTS &amp; ADVISE FOLLOW-UP AS PER THE POLICY ADOPTED (at PHC)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347361" y="4555093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953000" y="4859398"/>
            <a:ext cx="2057400" cy="60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DISTRICT HOSPITAL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COLPOSCOPY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eft Arrow 28"/>
          <p:cNvSpPr/>
          <p:nvPr/>
        </p:nvSpPr>
        <p:spPr>
          <a:xfrm>
            <a:off x="7107877" y="5122284"/>
            <a:ext cx="381000" cy="141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543800" y="4707493"/>
            <a:ext cx="1600200" cy="1007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TRAINED MED. OFFICER/ GYNAECOLOGIST</a:t>
            </a:r>
            <a:endParaRPr lang="en-US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>
            <a:stCxn id="28" idx="2"/>
          </p:cNvCxnSpPr>
          <p:nvPr/>
        </p:nvCxnSpPr>
        <p:spPr>
          <a:xfrm flipH="1">
            <a:off x="5562600" y="5460832"/>
            <a:ext cx="419100" cy="254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>
            <a:off x="5981700" y="5460832"/>
            <a:ext cx="495300" cy="254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724400" y="5715000"/>
            <a:ext cx="1257300" cy="380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PRE-CANCER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9677" y="5715000"/>
            <a:ext cx="10287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353050" y="6095504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24650" y="60198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200400" y="6247904"/>
            <a:ext cx="2895600" cy="533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TREATMENT AT DIST. HOSP.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CRYO/LEEP/HYSTERECTOMY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286500" y="6171704"/>
            <a:ext cx="2057400" cy="533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TERTIARY CARE CENTRE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6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534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Monitoring &amp; Evaluation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eriodic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monitored.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Necessary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modifications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Decision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all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members of the team.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ordinator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monitor the programme at regular intervals.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tart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small as a demonstration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1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8991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How to take forward particularly to public at large?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Urban Population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Rural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population</a:t>
            </a: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Aim is to reach out to a larger population.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Concepts &amp; Principles are the same for both.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Implementation is different for both populations.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Health Education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Screening strategies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Screening Techniques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5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914400"/>
            <a:ext cx="8839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10. Comments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criticism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Camp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Camp based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planned.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Screening of casual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Population at risk is missed.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are not cost effective.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impact on the reduction in the incidence of cancer.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8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14400"/>
            <a:ext cx="8610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Cancer Awareness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Empowers the population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Makes a shift in the attitude of people.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Helps in making life style changes.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Enhances compliance to screening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Early diagnosis and referral for treatment.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Impacts on cure, quality of life &amp; higher survival rates.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9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597004"/>
              </p:ext>
            </p:extLst>
          </p:nvPr>
        </p:nvGraphicFramePr>
        <p:xfrm>
          <a:off x="83128" y="1676400"/>
          <a:ext cx="9060872" cy="4114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0436"/>
                <a:gridCol w="4530436"/>
              </a:tblGrid>
              <a:tr h="587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CAMP BASED PROGRAMMES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ORGANISED SCREENING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Opportunistic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Organized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Non defined. Held at different places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Population based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population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Target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population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Screening low risk group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Screening of at risk group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Follow-up poor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Follow-up good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Pick up rate poor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Pick up rate high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38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Not cost effective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Cost effective</a:t>
                      </a:r>
                      <a:endParaRPr lang="en-US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128" y="38100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Camp base program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a-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organized screening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programmes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65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38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12. (a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Professionals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is a total apathy towards prevention at all levels. Concepts of prevention and early detection should be started from under-graduate level through post graduate and super specialties. It should include nursing professionals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Institutions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Must make a policy for cancer screening and early detection.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Introduce Preventive Oncology clinics.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Primary Health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involved can be utilized for screening and early detection. As each Medical college caters to 3 Primary Health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their area, a large population can be covered for screening.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29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896"/>
            <a:ext cx="914400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NGO’s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play a major role in cancer care.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can assist in planning &amp; developing a cancer control programme.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can also fund such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Govt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Cancer prevention and early detection has to be recognized as a burden to be dealt with aggressively as diabetes and cardio-vascular disease.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Integration of cancer control programme into the existing health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Policy makers at both State and Centre must provide a unifying frame work so that actions at all levels are mutually supportive.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Such a programme must aim at the reduction in the incidence of cancer.</a:t>
            </a:r>
          </a:p>
          <a:p>
            <a:pPr lvl="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55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plan includes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Enhancing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information advocacy</a:t>
            </a:r>
          </a:p>
          <a:p>
            <a:pPr lvl="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Training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core group of advocates &amp; leaders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implementation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Establishing a mechanism to co-ordinate the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implementation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programme.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5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of Camp based programme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Camp based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programs conducted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by NGO’s &amp; voluntary organisations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of such camps are few.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Outcomes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based on the organizers.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ccess to specialists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in cancer.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everal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frank cases are picked up.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ttendance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good.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240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991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are more minus points in camp based screening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lvl="0"/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amps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are not population based.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Screening is opportunistic.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target population is missed.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Pick up rate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 low.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Not cost effective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follow-up.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Not ideal for a Cancer Control programme.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impact on the incidence of the cancer.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6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70114"/>
            <a:ext cx="8610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faced by team during these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properly informed.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 of awareness.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basis of screening is not properly conveyed.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 compliant population.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Waste of time.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Waste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Poor follow-up.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1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876299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faced by the public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omen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not mentally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prepared.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Tests results not conveyed as promised.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guidance for screen positive individuals.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Improper referral leads to disappointment &amp; discontent.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3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144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faced by organizers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Organizers most often have to spend a lot of money in the form of food for the attending population, and drugs to motivate them to attend the camp.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face problems in trying to locate the screen positive persons as the population screened is most often a floating and tracing the patients in most cases is difficult.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4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47" y="304800"/>
            <a:ext cx="8991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Solutions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for all these problems can be categorized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into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-Planning, Implementing, Intervention, Monitoring &amp; Evaluation. </a:t>
            </a:r>
          </a:p>
          <a:p>
            <a:pPr algn="just"/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Planning: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Situational analysis.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Identify the magnitude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cancer.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risk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factors,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common cancers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amenable for screening &amp; early detection.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Referral system for screen positive and detected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Screening to be organized in a defined population.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Identify cost effective, affordable, acceptable tools for screening.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4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10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Implementation &amp; Intervention: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Primary prevention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Aim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to make a shift in the knowledge &amp; attitude in the population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intensive health education campaign.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Target younger generation through school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At-risk population through media, street plays, health workers.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Easy availability and affordability of vaccines.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0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14400"/>
            <a:ext cx="861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Secondary prevention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Screening &amp; Early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Detection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Focus should be to limit number of screen tests with maximum population coverage.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Preferably linked to the regular health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Training staff nurses &amp; ANM’S in screening to reach out to a larger population.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Ensure adequate coverage of population at-risk.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Proper referral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treatment.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8735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261</TotalTime>
  <Words>1051</Words>
  <Application>Microsoft Office PowerPoint</Application>
  <PresentationFormat>On-screen Show (4:3)</PresentationFormat>
  <Paragraphs>170</Paragraphs>
  <Slides>18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Aruna</dc:creator>
  <cp:lastModifiedBy>Vice Chancellor</cp:lastModifiedBy>
  <cp:revision>74</cp:revision>
  <dcterms:created xsi:type="dcterms:W3CDTF">2015-10-28T05:55:50Z</dcterms:created>
  <dcterms:modified xsi:type="dcterms:W3CDTF">2015-10-30T13:06:15Z</dcterms:modified>
</cp:coreProperties>
</file>